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rels" ContentType="application/vnd.openxmlformats-package.relationships+xml"/>
  <Default Extension="wdp" ContentType="image/vnd.ms-photo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33"/>
  </p:notesMasterIdLst>
  <p:sldIdLst>
    <p:sldId id="256" r:id="rId2"/>
    <p:sldId id="289" r:id="rId3"/>
    <p:sldId id="293" r:id="rId4"/>
    <p:sldId id="294" r:id="rId5"/>
    <p:sldId id="258" r:id="rId6"/>
    <p:sldId id="291" r:id="rId7"/>
    <p:sldId id="259" r:id="rId8"/>
    <p:sldId id="261" r:id="rId9"/>
    <p:sldId id="272" r:id="rId10"/>
    <p:sldId id="268" r:id="rId11"/>
    <p:sldId id="262" r:id="rId12"/>
    <p:sldId id="316" r:id="rId13"/>
    <p:sldId id="273" r:id="rId14"/>
    <p:sldId id="317" r:id="rId15"/>
    <p:sldId id="318" r:id="rId16"/>
    <p:sldId id="319" r:id="rId17"/>
    <p:sldId id="320" r:id="rId18"/>
    <p:sldId id="265" r:id="rId19"/>
    <p:sldId id="281" r:id="rId20"/>
    <p:sldId id="286" r:id="rId21"/>
    <p:sldId id="285" r:id="rId22"/>
    <p:sldId id="277" r:id="rId23"/>
    <p:sldId id="278" r:id="rId24"/>
    <p:sldId id="280" r:id="rId25"/>
    <p:sldId id="279" r:id="rId26"/>
    <p:sldId id="322" r:id="rId27"/>
    <p:sldId id="323" r:id="rId28"/>
    <p:sldId id="275" r:id="rId29"/>
    <p:sldId id="311" r:id="rId30"/>
    <p:sldId id="276" r:id="rId31"/>
    <p:sldId id="284" r:id="rId32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54AB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12" d="100"/>
          <a:sy n="112" d="100"/>
        </p:scale>
        <p:origin x="-568" y="12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9" Type="http://schemas.openxmlformats.org/officeDocument/2006/relationships/slide" Target="slides/slide8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33" Type="http://schemas.openxmlformats.org/officeDocument/2006/relationships/notesMaster" Target="notesMasters/notesMaster1.xml"/><Relationship Id="rId34" Type="http://schemas.openxmlformats.org/officeDocument/2006/relationships/printerSettings" Target="printerSettings/printerSettings1.bin"/><Relationship Id="rId35" Type="http://schemas.openxmlformats.org/officeDocument/2006/relationships/presProps" Target="presProps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37" Type="http://schemas.openxmlformats.org/officeDocument/2006/relationships/theme" Target="theme/theme1.xml"/><Relationship Id="rId38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980731-7E0A-9F44-9750-62172B9BF43A}" type="datetimeFigureOut">
              <a:rPr lang="en-US" smtClean="0"/>
              <a:t>7/12/15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AF6C64-602B-8649-BA2F-76F7ECFC386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77618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AF6C64-602B-8649-BA2F-76F7ECFC386F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2439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dynamath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AF6C64-602B-8649-BA2F-76F7ECFC386F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02903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 what is keeping our schools from using the technology?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BEB7BF-545E-40BA-9173-9BE17551863A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Lack of Infrastructure :Not many schools in </a:t>
            </a:r>
            <a:r>
              <a:rPr lang="en-US" dirty="0" err="1" smtClean="0"/>
              <a:t>india</a:t>
            </a:r>
            <a:r>
              <a:rPr lang="en-US" dirty="0" smtClean="0"/>
              <a:t> have the resources to get computers for their students and teachers. In our schools students</a:t>
            </a:r>
            <a:r>
              <a:rPr lang="en-US" baseline="0" dirty="0" smtClean="0"/>
              <a:t> are not allowed to use calculators mainly because not many can afford to buy one. At the same time…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BEB7BF-545E-40BA-9173-9BE17551863A}" type="slidenum">
              <a:rPr lang="en-US" smtClean="0"/>
              <a:pPr/>
              <a:t>7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These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pictures represent the faces and profiles of the users of </a:t>
            </a:r>
            <a:r>
              <a:rPr lang="en-US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cellphones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Hope fully soon some </a:t>
            </a:r>
            <a:r>
              <a:rPr lang="en-US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tele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company will be ready to provide an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economical</a:t>
            </a:r>
            <a:r>
              <a:rPr lang="en-US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plan for a mobile device and connectivity</a:t>
            </a:r>
            <a:r>
              <a:rPr lang="en-US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schools as well.</a:t>
            </a:r>
            <a:endParaRPr lang="en-US" sz="1200" kern="120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BEB7BF-545E-40BA-9173-9BE17551863A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Lumened</a:t>
            </a:r>
            <a:r>
              <a:rPr lang="en-US" dirty="0" smtClean="0"/>
              <a:t>- solution</a:t>
            </a:r>
            <a:r>
              <a:rPr lang="en-US" baseline="0" dirty="0" smtClean="0"/>
              <a:t> possible for no internet no electricity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AF6C64-602B-8649-BA2F-76F7ECFC386F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78433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Indian Curriculum</a:t>
            </a:r>
            <a:r>
              <a:rPr lang="en-US" baseline="0" dirty="0" smtClean="0"/>
              <a:t> restricts the</a:t>
            </a:r>
            <a:r>
              <a:rPr lang="en-US" dirty="0" smtClean="0"/>
              <a:t> creativity of teacher and student</a:t>
            </a:r>
            <a:r>
              <a:rPr lang="en-US" baseline="0" dirty="0" smtClean="0"/>
              <a:t>. There is no Digital based curriculum. Most of the Math we teach to our students is </a:t>
            </a:r>
            <a:r>
              <a:rPr lang="en-US" baseline="0" dirty="0" err="1" smtClean="0"/>
              <a:t>focussed</a:t>
            </a:r>
            <a:r>
              <a:rPr lang="en-US" baseline="0" dirty="0" smtClean="0"/>
              <a:t> on  Find, Calculate ,</a:t>
            </a:r>
            <a:r>
              <a:rPr lang="en-US" baseline="0" dirty="0" err="1" smtClean="0"/>
              <a:t>Solve.It</a:t>
            </a:r>
            <a:r>
              <a:rPr lang="en-US" baseline="0" dirty="0" smtClean="0"/>
              <a:t> does not allow students to Visualize, Create and reason!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BEB7BF-545E-40BA-9173-9BE17551863A}" type="slidenum">
              <a:rPr lang="en-US" smtClean="0"/>
              <a:pPr/>
              <a:t>11</a:t>
            </a:fld>
            <a:endParaRPr 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 smtClean="0"/>
              <a:t>Inspite</a:t>
            </a:r>
            <a:r>
              <a:rPr lang="en-US" dirty="0" smtClean="0"/>
              <a:t> of this</a:t>
            </a:r>
            <a:r>
              <a:rPr lang="en-US" baseline="0" dirty="0" smtClean="0"/>
              <a:t> barrier – the dynamic geometry software like </a:t>
            </a:r>
            <a:r>
              <a:rPr lang="en-US" baseline="0" dirty="0" err="1" smtClean="0"/>
              <a:t>GeoGebra</a:t>
            </a:r>
            <a:r>
              <a:rPr lang="en-US" baseline="0" dirty="0" smtClean="0"/>
              <a:t> which is a free open source software has made a difference. Teaching and learning of </a:t>
            </a:r>
            <a:r>
              <a:rPr lang="en-US" baseline="0" dirty="0" err="1" smtClean="0"/>
              <a:t>maths</a:t>
            </a:r>
            <a:r>
              <a:rPr lang="en-US" baseline="0" dirty="0" smtClean="0"/>
              <a:t> has become much more </a:t>
            </a:r>
            <a:r>
              <a:rPr lang="en-US" baseline="0" dirty="0" err="1" smtClean="0"/>
              <a:t>meaningful.To</a:t>
            </a:r>
            <a:r>
              <a:rPr lang="en-US" baseline="0" dirty="0" smtClean="0"/>
              <a:t> me Pythagoras theorem was only about squares on the sides of a right triangle but now I can explore and demonstrate its </a:t>
            </a:r>
            <a:r>
              <a:rPr lang="en-US" baseline="0" dirty="0" err="1" smtClean="0"/>
              <a:t>possibie</a:t>
            </a:r>
            <a:r>
              <a:rPr lang="en-US" baseline="0" dirty="0" smtClean="0"/>
              <a:t> extensions- giving my students an opportunity to learn beyond text </a:t>
            </a:r>
            <a:r>
              <a:rPr lang="en-US" baseline="0" dirty="0" err="1" smtClean="0"/>
              <a:t>book.Abstract</a:t>
            </a:r>
            <a:r>
              <a:rPr lang="en-US" baseline="0" dirty="0" smtClean="0"/>
              <a:t> concepts of </a:t>
            </a:r>
            <a:r>
              <a:rPr lang="en-US" baseline="0" dirty="0" err="1" smtClean="0"/>
              <a:t>claculus</a:t>
            </a:r>
            <a:r>
              <a:rPr lang="en-US" baseline="0" dirty="0" smtClean="0"/>
              <a:t> are now more meaningful with simple illustrations.</a:t>
            </a:r>
          </a:p>
          <a:p>
            <a:r>
              <a:rPr lang="en-US" baseline="0" dirty="0" smtClean="0"/>
              <a:t>Online tutorials , videos have made teaching so much more fun.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BE85F9-829A-4AC7-B339-F54BF010627A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705578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The 800 pound Gorilla – The  assessment is the ultimate barrier. In a system</a:t>
            </a:r>
            <a:r>
              <a:rPr lang="en-US" baseline="0" dirty="0" smtClean="0"/>
              <a:t> where calculators are not allowed in exam use of any innovative method can be challenging.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BEB7BF-545E-40BA-9173-9BE17551863A}" type="slidenum">
              <a:rPr lang="en-US" smtClean="0"/>
              <a:pPr/>
              <a:t>18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And thanks to the powerful search engines like </a:t>
            </a:r>
            <a:r>
              <a:rPr lang="en-US" baseline="0" dirty="0" smtClean="0"/>
              <a:t>Google you can find the most relevant and effective resource for your classroom.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DBEB7BF-545E-40BA-9173-9BE17551863A}" type="slidenum">
              <a:rPr lang="en-US" smtClean="0"/>
              <a:pPr/>
              <a:t>28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F690-E39E-C446-A3CE-DCBA8DB9A13C}" type="datetimeFigureOut">
              <a:rPr lang="en-US" smtClean="0"/>
              <a:t>7/12/15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C74E6-017F-5B4C-B04C-F56FB22F7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9368360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F690-E39E-C446-A3CE-DCBA8DB9A13C}" type="datetimeFigureOut">
              <a:rPr lang="en-US" smtClean="0"/>
              <a:t>7/12/15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C74E6-017F-5B4C-B04C-F56FB22F7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9445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F690-E39E-C446-A3CE-DCBA8DB9A13C}" type="datetimeFigureOut">
              <a:rPr lang="en-US" smtClean="0"/>
              <a:t>7/12/15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C74E6-017F-5B4C-B04C-F56FB22F7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276736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F690-E39E-C446-A3CE-DCBA8DB9A13C}" type="datetimeFigureOut">
              <a:rPr lang="en-US" smtClean="0"/>
              <a:t>7/12/15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C74E6-017F-5B4C-B04C-F56FB22F7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2023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F690-E39E-C446-A3CE-DCBA8DB9A13C}" type="datetimeFigureOut">
              <a:rPr lang="en-US" smtClean="0"/>
              <a:t>7/12/15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C74E6-017F-5B4C-B04C-F56FB22F7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13291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F690-E39E-C446-A3CE-DCBA8DB9A13C}" type="datetimeFigureOut">
              <a:rPr lang="en-US" smtClean="0"/>
              <a:t>7/12/15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C74E6-017F-5B4C-B04C-F56FB22F7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188490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F690-E39E-C446-A3CE-DCBA8DB9A13C}" type="datetimeFigureOut">
              <a:rPr lang="en-US" smtClean="0"/>
              <a:t>7/12/15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C74E6-017F-5B4C-B04C-F56FB22F7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234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F690-E39E-C446-A3CE-DCBA8DB9A13C}" type="datetimeFigureOut">
              <a:rPr lang="en-US" smtClean="0"/>
              <a:t>7/12/15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C74E6-017F-5B4C-B04C-F56FB22F7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98171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F690-E39E-C446-A3CE-DCBA8DB9A13C}" type="datetimeFigureOut">
              <a:rPr lang="en-US" smtClean="0"/>
              <a:t>7/12/15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C74E6-017F-5B4C-B04C-F56FB22F7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977148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F690-E39E-C446-A3CE-DCBA8DB9A13C}" type="datetimeFigureOut">
              <a:rPr lang="en-US" smtClean="0"/>
              <a:t>7/12/15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C74E6-017F-5B4C-B04C-F56FB22F7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6060078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E8F690-E39E-C446-A3CE-DCBA8DB9A13C}" type="datetimeFigureOut">
              <a:rPr lang="en-US" smtClean="0"/>
              <a:t>7/12/15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E7C74E6-017F-5B4C-B04C-F56FB22F7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6371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E8F690-E39E-C446-A3CE-DCBA8DB9A13C}" type="datetimeFigureOut">
              <a:rPr lang="en-US" smtClean="0"/>
              <a:t>7/12/15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7C74E6-017F-5B4C-B04C-F56FB22F7F0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5991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3.JP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4" Type="http://schemas.openxmlformats.org/officeDocument/2006/relationships/image" Target="../media/image17.jpg"/><Relationship Id="rId5" Type="http://schemas.openxmlformats.org/officeDocument/2006/relationships/image" Target="../media/image18.jpeg"/><Relationship Id="rId6" Type="http://schemas.openxmlformats.org/officeDocument/2006/relationships/image" Target="../media/image19.png"/><Relationship Id="rId7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2.jpeg"/><Relationship Id="rId3" Type="http://schemas.microsoft.com/office/2007/relationships/hdphoto" Target="../media/hdphoto1.wdp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eg"/><Relationship Id="rId3" Type="http://schemas.microsoft.com/office/2007/relationships/hdphoto" Target="../media/hdphoto2.wdp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eg"/><Relationship Id="rId3" Type="http://schemas.microsoft.com/office/2007/relationships/hdphoto" Target="../media/hdphoto3.wdp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png"/><Relationship Id="rId3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36.pn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png"/><Relationship Id="rId3" Type="http://schemas.openxmlformats.org/officeDocument/2006/relationships/image" Target="../media/image19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.gif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dynamath.wikispaces.com" TargetMode="External"/><Relationship Id="rId4" Type="http://schemas.openxmlformats.org/officeDocument/2006/relationships/image" Target="../media/image38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5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9.png"/><Relationship Id="rId6" Type="http://schemas.openxmlformats.org/officeDocument/2006/relationships/image" Target="../media/image10.png"/><Relationship Id="rId7" Type="http://schemas.openxmlformats.org/officeDocument/2006/relationships/image" Target="../media/image11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2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-1"/>
            <a:ext cx="9144000" cy="68580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29473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DSC_0062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00" t="10393"/>
          <a:stretch/>
        </p:blipFill>
        <p:spPr>
          <a:xfrm>
            <a:off x="0" y="0"/>
            <a:ext cx="9289510" cy="7011795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118811" y="423291"/>
            <a:ext cx="502518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rgbClr val="FF6600"/>
                </a:solidFill>
              </a:rPr>
              <a:t>Bright Orange Box- solar powered </a:t>
            </a:r>
          </a:p>
          <a:p>
            <a:r>
              <a:rPr lang="en-US" sz="2400" b="1" dirty="0" err="1" smtClean="0">
                <a:solidFill>
                  <a:srgbClr val="FF6600"/>
                </a:solidFill>
              </a:rPr>
              <a:t>www.lumened.org</a:t>
            </a:r>
            <a:endParaRPr lang="en-US" sz="2400" b="1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761783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304800"/>
            <a:ext cx="68580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dirty="0" smtClean="0">
                <a:solidFill>
                  <a:srgbClr val="FF0000"/>
                </a:solidFill>
              </a:rPr>
              <a:t>Barrier #2                 </a:t>
            </a:r>
            <a:endParaRPr lang="en-US" sz="4000" dirty="0">
              <a:solidFill>
                <a:srgbClr val="FF0000"/>
              </a:solidFill>
            </a:endParaRPr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0" y="914400"/>
            <a:ext cx="7391400" cy="55580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9710473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1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93660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://www.keey2kids.com/wp-content/uploads/2011/04/geogebra-logo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5800" y="2819400"/>
            <a:ext cx="3276600" cy="32766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 descr="desmos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2806" y="313700"/>
            <a:ext cx="2222500" cy="2222500"/>
          </a:xfrm>
          <a:prstGeom prst="rect">
            <a:avLst/>
          </a:prstGeom>
        </p:spPr>
      </p:pic>
      <p:pic>
        <p:nvPicPr>
          <p:cNvPr id="3" name="Picture 2" descr="youtube.jpe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4900" y="2819400"/>
            <a:ext cx="2032000" cy="203200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 rot="20855913">
            <a:off x="802217" y="698500"/>
            <a:ext cx="3835400" cy="21209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72150" y="4138083"/>
            <a:ext cx="3263900" cy="2489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18173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81623" y="3733800"/>
            <a:ext cx="8686800" cy="461665"/>
          </a:xfrm>
          <a:prstGeom prst="rect">
            <a:avLst/>
          </a:prstGeom>
          <a:solidFill>
            <a:srgbClr val="008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Desmos (</a:t>
            </a:r>
            <a:r>
              <a:rPr lang="en-US" sz="2400" dirty="0" err="1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www.desmos.com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)– Online Graphing </a:t>
            </a:r>
            <a:r>
              <a:rPr lang="en-US" sz="240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C</a:t>
            </a:r>
            <a:r>
              <a:rPr lang="en-US" sz="2400" dirty="0" smtClean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rPr>
              <a:t>alculator</a:t>
            </a:r>
            <a:endParaRPr lang="en-US" sz="2400" dirty="0">
              <a:ln w="18415" cmpd="sng">
                <a:solidFill>
                  <a:srgbClr val="FFFFFF"/>
                </a:solidFill>
                <a:prstDash val="solid"/>
              </a:ln>
              <a:solidFill>
                <a:srgbClr val="FFFFFF"/>
              </a:solidFill>
              <a:effectLst>
                <a:outerShdw blurRad="63500" dir="3600000" algn="tl" rotWithShape="0">
                  <a:srgbClr val="000000">
                    <a:alpha val="70000"/>
                  </a:srgbClr>
                </a:outerShdw>
              </a:effectLst>
            </a:endParaRPr>
          </a:p>
        </p:txBody>
      </p:sp>
      <p:pic>
        <p:nvPicPr>
          <p:cNvPr id="5" name="Picture 4" descr="DesmosLogo.png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0200" y="2057400"/>
            <a:ext cx="6324600" cy="14774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619813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4-09-23 at 11.01.25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89000"/>
            <a:ext cx="9144000" cy="50708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800302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09-23 at 11.02.14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977900"/>
            <a:ext cx="9144000" cy="4878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965145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09-23 at 11.03.49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09600"/>
            <a:ext cx="9144000" cy="56385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80140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80" name="Picture 8" descr="C:\DOCUME~1\compaq\LOCALS~1\Temp\SNAGHTML216fe21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97753" y="381000"/>
            <a:ext cx="8779753" cy="601361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685800" y="304800"/>
            <a:ext cx="792480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dirty="0" smtClean="0">
                <a:solidFill>
                  <a:srgbClr val="FF0000"/>
                </a:solidFill>
              </a:rPr>
              <a:t>Barrier # 3</a:t>
            </a:r>
            <a:endParaRPr lang="en-US" sz="32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108851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dmodo new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86504" y="1402359"/>
            <a:ext cx="6385716" cy="38242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06697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lum bright="70000" contrast="-70000"/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artisticGlowEdges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0"/>
            <a:ext cx="9144000" cy="6858001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ctrTitle"/>
          </p:nvPr>
        </p:nvSpPr>
        <p:spPr>
          <a:noFill/>
        </p:spPr>
        <p:txBody>
          <a:bodyPr>
            <a:normAutofit fontScale="90000"/>
          </a:bodyPr>
          <a:lstStyle/>
          <a:p>
            <a:r>
              <a:rPr lang="en-US" dirty="0">
                <a:latin typeface="Arial Rounded MT Bold"/>
                <a:cs typeface="Arial Rounded MT Bold"/>
              </a:rPr>
              <a:t>Changing Dynamics of Mathematics Classroom</a:t>
            </a:r>
            <a:br>
              <a:rPr lang="en-US" dirty="0">
                <a:latin typeface="Arial Rounded MT Bold"/>
                <a:cs typeface="Arial Rounded MT Bold"/>
              </a:rPr>
            </a:br>
            <a:endParaRPr lang="en-US" dirty="0">
              <a:latin typeface="Arial Rounded MT Bold"/>
              <a:cs typeface="Arial Rounded MT Bold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789598" y="4790602"/>
            <a:ext cx="412720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Sangeeta Gulati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sangeetagulati92@gmail.com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@sangeetagulati9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0711614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72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820247"/>
            <a:ext cx="9144000" cy="50608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100341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0" y="736600"/>
            <a:ext cx="9144000" cy="53839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0152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4-10-06 at 9.10.00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01176"/>
            <a:ext cx="9144000" cy="381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705084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10-06 at 8.44.41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58384"/>
            <a:ext cx="9144000" cy="43393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908229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10-06 at 8.45.53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62000"/>
            <a:ext cx="9144000" cy="53107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3452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Shot 2014-10-06 at 9.17.17 PM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2920713"/>
          </a:xfrm>
          <a:prstGeom prst="rect">
            <a:avLst/>
          </a:prstGeom>
        </p:spPr>
      </p:pic>
      <p:pic>
        <p:nvPicPr>
          <p:cNvPr id="2" name="Picture 1" descr="Screen Shot 2014-10-06 at 8.45.04 PM.pn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92" t="4014"/>
          <a:stretch/>
        </p:blipFill>
        <p:spPr>
          <a:xfrm>
            <a:off x="0" y="2458961"/>
            <a:ext cx="9144000" cy="43990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212401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511578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6999" y="0"/>
            <a:ext cx="9344499" cy="6527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512451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00200" y="762000"/>
            <a:ext cx="5714999" cy="57149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26849763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" y="2667000"/>
            <a:ext cx="9144000" cy="281353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590800" y="457200"/>
            <a:ext cx="3835400" cy="2120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52518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edu28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6300" y="457200"/>
            <a:ext cx="7391400" cy="5943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39752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Shot 2014-10-06 at 11.14.15 PM.png">
            <a:hlinkClick r:id="rId3"/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93789"/>
            <a:ext cx="9144000" cy="6064211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0" y="0"/>
            <a:ext cx="9144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err="1" smtClean="0">
                <a:solidFill>
                  <a:schemeClr val="accent6"/>
                </a:solidFill>
              </a:rPr>
              <a:t>www.dynamath.wikispaces.com</a:t>
            </a:r>
            <a:endParaRPr lang="en-US" sz="2800" b="1" dirty="0">
              <a:solidFill>
                <a:schemeClr val="accent6"/>
              </a:solidFill>
            </a:endParaRPr>
          </a:p>
        </p:txBody>
      </p:sp>
      <p:sp>
        <p:nvSpPr>
          <p:cNvPr id="4" name="Oval Callout 3"/>
          <p:cNvSpPr/>
          <p:nvPr/>
        </p:nvSpPr>
        <p:spPr>
          <a:xfrm>
            <a:off x="1828800" y="11000"/>
            <a:ext cx="7239000" cy="1958746"/>
          </a:xfrm>
          <a:prstGeom prst="wedgeEllipseCallout">
            <a:avLst>
              <a:gd name="adj1" fmla="val -57139"/>
              <a:gd name="adj2" fmla="val -34776"/>
            </a:avLst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800" dirty="0" smtClean="0"/>
              <a:t>Visit:</a:t>
            </a:r>
          </a:p>
          <a:p>
            <a:r>
              <a:rPr lang="en-US" sz="2800" dirty="0" err="1" smtClean="0"/>
              <a:t>www.dynamath.wikispaces.com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6348042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2431" y="1494968"/>
            <a:ext cx="711677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/>
              <a:t>Thank you !</a:t>
            </a:r>
            <a:endParaRPr lang="en-US" sz="4800" dirty="0"/>
          </a:p>
        </p:txBody>
      </p:sp>
      <p:sp>
        <p:nvSpPr>
          <p:cNvPr id="3" name="TextBox 2"/>
          <p:cNvSpPr txBox="1"/>
          <p:nvPr/>
        </p:nvSpPr>
        <p:spPr>
          <a:xfrm>
            <a:off x="4789598" y="3594686"/>
            <a:ext cx="4127201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sz="2400" dirty="0" smtClean="0"/>
              <a:t>Sangeeta Gulati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sangeetagulati92@gmail.com</a:t>
            </a:r>
          </a:p>
          <a:p>
            <a:pPr>
              <a:lnSpc>
                <a:spcPct val="150000"/>
              </a:lnSpc>
            </a:pPr>
            <a:r>
              <a:rPr lang="en-US" sz="2400" dirty="0" smtClean="0"/>
              <a:t>@sangeetagulati9</a:t>
            </a:r>
          </a:p>
          <a:p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23921900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edu17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1168400"/>
            <a:ext cx="6858000" cy="4521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66687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1193" y="4906439"/>
            <a:ext cx="5486400" cy="566738"/>
          </a:xfrm>
        </p:spPr>
        <p:txBody>
          <a:bodyPr/>
          <a:lstStyle/>
          <a:p>
            <a:r>
              <a:rPr lang="en-US" dirty="0" smtClean="0"/>
              <a:t>Barriers to technology adoption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2432" y="5495932"/>
            <a:ext cx="7751233" cy="804862"/>
          </a:xfrm>
        </p:spPr>
        <p:txBody>
          <a:bodyPr>
            <a:normAutofit/>
          </a:bodyPr>
          <a:lstStyle/>
          <a:p>
            <a:r>
              <a:rPr lang="en-US" sz="2000" dirty="0" smtClean="0"/>
              <a:t>What keeps us from </a:t>
            </a:r>
            <a:r>
              <a:rPr lang="en-US" sz="2400" b="1" dirty="0" smtClean="0">
                <a:solidFill>
                  <a:srgbClr val="FF6600"/>
                </a:solidFill>
              </a:rPr>
              <a:t>Integrating Technology </a:t>
            </a:r>
            <a:r>
              <a:rPr lang="en-US" sz="2000" dirty="0" smtClean="0"/>
              <a:t>in our class room? </a:t>
            </a:r>
            <a:endParaRPr lang="en-US" sz="2000" dirty="0"/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990600" y="240579"/>
            <a:ext cx="6858000" cy="480767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61016870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cross-the-barriers-photography-24059332-600-60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5700" y="0"/>
            <a:ext cx="6869601" cy="69039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70571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14400" y="1828800"/>
            <a:ext cx="7620000" cy="218521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dirty="0" smtClean="0">
                <a:solidFill>
                  <a:srgbClr val="FF0000"/>
                </a:solidFill>
              </a:rPr>
              <a:t>   Barrier</a:t>
            </a:r>
            <a:r>
              <a:rPr lang="en-US" sz="4400" dirty="0" smtClean="0">
                <a:solidFill>
                  <a:srgbClr val="FF0000"/>
                </a:solidFill>
              </a:rPr>
              <a:t> # 1</a:t>
            </a:r>
          </a:p>
          <a:p>
            <a:pPr algn="ctr"/>
            <a:r>
              <a:rPr lang="en-US" sz="4400" dirty="0" smtClean="0">
                <a:solidFill>
                  <a:srgbClr val="FF0000"/>
                </a:solidFill>
              </a:rPr>
              <a:t> </a:t>
            </a:r>
          </a:p>
          <a:p>
            <a:pPr algn="ctr"/>
            <a:r>
              <a:rPr lang="en-US" sz="4400" dirty="0" smtClean="0">
                <a:solidFill>
                  <a:srgbClr val="FF0000"/>
                </a:solidFill>
              </a:rPr>
              <a:t>  </a:t>
            </a:r>
            <a:r>
              <a:rPr lang="en-US" sz="4400" dirty="0" smtClean="0">
                <a:solidFill>
                  <a:srgbClr val="FF6600"/>
                </a:solidFill>
              </a:rPr>
              <a:t>(Lack of) Infrastructure</a:t>
            </a:r>
            <a:endParaRPr lang="en-US" sz="4400" dirty="0">
              <a:solidFill>
                <a:srgbClr val="FF66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491621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391699">
            <a:off x="183915" y="1620"/>
            <a:ext cx="4248150" cy="347755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rot="20091657">
            <a:off x="303788" y="2712525"/>
            <a:ext cx="413766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 descr="C:\DOCUME~1\compaq\LOCALS~1\Temp\SNAGHTML1c3030b.PN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667000" y="3136556"/>
            <a:ext cx="3824817" cy="3721444"/>
          </a:xfrm>
          <a:prstGeom prst="rect">
            <a:avLst/>
          </a:prstGeom>
          <a:noFill/>
        </p:spPr>
      </p:pic>
      <p:pic>
        <p:nvPicPr>
          <p:cNvPr id="2055" name="Picture 7" descr="C:\DOCUME~1\compaq\LOCALS~1\Temp\SNAGHTML1c68646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72000" y="304800"/>
            <a:ext cx="4232274" cy="3276600"/>
          </a:xfrm>
          <a:prstGeom prst="rect">
            <a:avLst/>
          </a:prstGeom>
          <a:noFill/>
        </p:spPr>
      </p:pic>
      <p:pic>
        <p:nvPicPr>
          <p:cNvPr id="2057" name="Picture 9" descr="C:\DOCUME~1\compaq\LOCALS~1\Temp\SNAGHTML1c877a6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1984567">
            <a:off x="5485729" y="3245087"/>
            <a:ext cx="3447225" cy="3534375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6649940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ontent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70117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573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1243</TotalTime>
  <Words>378</Words>
  <Application>Microsoft Macintosh PowerPoint</Application>
  <PresentationFormat>On-screen Show (4:3)</PresentationFormat>
  <Paragraphs>41</Paragraphs>
  <Slides>31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31</vt:i4>
      </vt:variant>
    </vt:vector>
  </HeadingPairs>
  <TitlesOfParts>
    <vt:vector size="32" baseType="lpstr">
      <vt:lpstr>Office Theme</vt:lpstr>
      <vt:lpstr>PowerPoint Presentation</vt:lpstr>
      <vt:lpstr>Changing Dynamics of Mathematics Classroom </vt:lpstr>
      <vt:lpstr>PowerPoint Presentation</vt:lpstr>
      <vt:lpstr>PowerPoint Presentation</vt:lpstr>
      <vt:lpstr>Barriers to technology adoption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Sangeeta  Gulati</dc:creator>
  <cp:lastModifiedBy>Sangeeta  Gulati</cp:lastModifiedBy>
  <cp:revision>50</cp:revision>
  <dcterms:created xsi:type="dcterms:W3CDTF">2014-10-05T20:03:09Z</dcterms:created>
  <dcterms:modified xsi:type="dcterms:W3CDTF">2015-07-12T17:17:58Z</dcterms:modified>
</cp:coreProperties>
</file>